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72" r:id="rId4"/>
    <p:sldId id="259" r:id="rId5"/>
    <p:sldId id="258" r:id="rId6"/>
    <p:sldId id="261" r:id="rId7"/>
    <p:sldId id="260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27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3132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996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70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142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832080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22012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17283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21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724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075477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5329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677548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298839"/>
          </a:xfrm>
        </p:spPr>
        <p:txBody>
          <a:bodyPr/>
          <a:lstStyle/>
          <a:p>
            <a:r>
              <a:rPr lang="ru-RU" dirty="0"/>
              <a:t>Буква</a:t>
            </a:r>
            <a:br>
              <a:rPr lang="ru-RU" dirty="0"/>
            </a:br>
            <a:r>
              <a:rPr lang="ru-RU" dirty="0"/>
              <a:t>"Ё"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1844824"/>
            <a:ext cx="4792588" cy="25922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После </a:t>
            </a:r>
            <a:r>
              <a:rPr lang="ru-RU" dirty="0" smtClean="0"/>
              <a:t>революции большевики сильно изменили русский алфавит, убрали буквы ять, фиту и ижицу, но букву "ё" не тронули. Однако именно при советской власти точки над ё пропали в большинстве слов.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340768"/>
            <a:ext cx="6729586" cy="41044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Ситуация </a:t>
            </a:r>
            <a:r>
              <a:rPr lang="ru-RU" dirty="0" smtClean="0"/>
              <a:t>изменилась в 1942 году. Иосифу </a:t>
            </a:r>
            <a:r>
              <a:rPr lang="ru-RU" dirty="0" smtClean="0"/>
              <a:t>Сталину на стол </a:t>
            </a:r>
            <a:r>
              <a:rPr lang="ru-RU" dirty="0" smtClean="0"/>
              <a:t>попали германские карты, в которых немецкие картографы вписывали названия наших населённых пунктов с точностью до точек. Верховный Главнокомандующий оценил вражескую дотошность. Тогда 24 декабря 1942 года приказом народного комиссара просвещения РСФСР Владимира Петровича Потёмкина было введено обязательное употребление буквы «ё» везде: в школьных учебниках, переписках, газетах. И на картах, разумеется. Между прочим, этот приказ никто никогда не отменял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412776"/>
            <a:ext cx="3826768" cy="35283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Последующие </a:t>
            </a:r>
            <a:r>
              <a:rPr lang="ru-RU" dirty="0" smtClean="0"/>
              <a:t>14 лет любая литература выходила со сплошным использованием буквы "ё", но в 1956 году по инициативе Н. С. Хрущёва были введены новые, упрощённые правила орфографии, и буква опять стала необязательной.</a:t>
            </a:r>
            <a:endParaRPr lang="ru-RU" dirty="0"/>
          </a:p>
        </p:txBody>
      </p:sp>
      <p:pic>
        <p:nvPicPr>
          <p:cNvPr id="23554" name="Picture 2" descr="Памятный знак букве Ё в Пер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08720"/>
            <a:ext cx="2695575" cy="421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124744"/>
            <a:ext cx="3170632" cy="40324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А что же сейчас?</a:t>
            </a:r>
          </a:p>
          <a:p>
            <a:pPr marL="0" indent="0">
              <a:buNone/>
            </a:pPr>
            <a:r>
              <a:rPr lang="ru-RU" dirty="0" smtClean="0"/>
              <a:t>	Ныне </a:t>
            </a:r>
            <a:r>
              <a:rPr lang="ru-RU" dirty="0" smtClean="0"/>
              <a:t>вопрос об употреблении «ё» стал предметом научных баталий. Согласно действующим правилам русской орфографии и пунктуации, в обычных печатных текстах буква ё употребляется выборочно.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4578" name="Picture 2" descr="https://avatars.mds.yandex.net/get-zen_doc/229502/pub_5ae336ebf03173ba38d05279_5ae4572a55876b0d252866ac/scale_2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908720"/>
            <a:ext cx="3901537" cy="4108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556792"/>
            <a:ext cx="6779096" cy="295232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Однако </a:t>
            </a:r>
            <a:r>
              <a:rPr lang="ru-RU" dirty="0" smtClean="0"/>
              <a:t>в соответствии с Письмом Министерства образования и науки РФ от 03.05.2007 г. № АФ-159/03 использовать букву "ё" </a:t>
            </a:r>
            <a:r>
              <a:rPr lang="ru-RU" b="1" dirty="0" smtClean="0"/>
              <a:t>необходимо</a:t>
            </a:r>
            <a:r>
              <a:rPr lang="ru-RU" dirty="0" smtClean="0"/>
              <a:t>, когда возможно неправильное прочтение слова, а игнорирование или отказ печатать букву Ё будет означать нарушение Федерального закона „О государственном языке Российской Федерации“.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196752"/>
            <a:ext cx="6275040" cy="38884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Немного статистики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В 2018 году букве Ё исполнится 235 лет! 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Она стоит на 7-м (между прочим, счастливом!) месте в алфавите.   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В русском языке около 12500 слов с буквой Ё, из них примерно 150 слов на её начинаются и около 300 на ё заканчиваются.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В нашем языке есть слова и с двумя буквами Ё: «</a:t>
            </a:r>
            <a:r>
              <a:rPr lang="ru-RU" dirty="0" err="1" smtClean="0"/>
              <a:t>трёхзвёздный</a:t>
            </a:r>
            <a:r>
              <a:rPr lang="ru-RU" dirty="0" smtClean="0"/>
              <a:t>», «</a:t>
            </a:r>
            <a:r>
              <a:rPr lang="ru-RU" dirty="0" err="1" smtClean="0"/>
              <a:t>четырёхведёрный</a:t>
            </a:r>
            <a:r>
              <a:rPr lang="ru-RU" dirty="0" smtClean="0"/>
              <a:t>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404664"/>
            <a:ext cx="7211144" cy="57214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/>
              <a:t>Пишите правильно :)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Часто букву "ё", наоборот, не дискриминируют, а вставляют в слова, в которых она не нужна. Например, "</a:t>
            </a:r>
            <a:r>
              <a:rPr lang="ru-RU" dirty="0" err="1" smtClean="0"/>
              <a:t>афёра</a:t>
            </a:r>
            <a:r>
              <a:rPr lang="ru-RU" dirty="0" smtClean="0"/>
              <a:t>" вместо "аф</a:t>
            </a:r>
            <a:r>
              <a:rPr lang="ru-RU" b="1" dirty="0" smtClean="0"/>
              <a:t>е</a:t>
            </a:r>
            <a:r>
              <a:rPr lang="ru-RU" dirty="0" smtClean="0"/>
              <a:t>ра", "</a:t>
            </a:r>
            <a:r>
              <a:rPr lang="ru-RU" dirty="0" err="1" smtClean="0"/>
              <a:t>бытиё</a:t>
            </a:r>
            <a:r>
              <a:rPr lang="ru-RU" dirty="0" smtClean="0"/>
              <a:t>" вместо "быти</a:t>
            </a:r>
            <a:r>
              <a:rPr lang="ru-RU" b="1" dirty="0" smtClean="0"/>
              <a:t>е</a:t>
            </a:r>
            <a:r>
              <a:rPr lang="ru-RU" dirty="0" smtClean="0"/>
              <a:t>", "</a:t>
            </a:r>
            <a:r>
              <a:rPr lang="ru-RU" dirty="0" err="1" smtClean="0"/>
              <a:t>опёка</a:t>
            </a:r>
            <a:r>
              <a:rPr lang="ru-RU" dirty="0" smtClean="0"/>
              <a:t>" вместо "оп</a:t>
            </a:r>
            <a:r>
              <a:rPr lang="ru-RU" b="1" dirty="0" smtClean="0"/>
              <a:t>е</a:t>
            </a:r>
            <a:r>
              <a:rPr lang="ru-RU" dirty="0" smtClean="0"/>
              <a:t>ка".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Но </a:t>
            </a:r>
            <a:r>
              <a:rPr lang="ru-RU" dirty="0" smtClean="0"/>
              <a:t>не забывайте про букву ё. Ведь без неё можно совсем потерять смысл!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Например, классический пример из «Петра Первого» А.К. Толстого: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 smtClean="0"/>
              <a:t>При этаком-то государе </a:t>
            </a:r>
            <a:r>
              <a:rPr lang="ru-RU" b="1" i="1" dirty="0" smtClean="0"/>
              <a:t>передохнем</a:t>
            </a:r>
            <a:r>
              <a:rPr lang="ru-RU" i="1" dirty="0" smtClean="0"/>
              <a:t>!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Имелось в виду – «</a:t>
            </a:r>
            <a:r>
              <a:rPr lang="ru-RU" i="1" dirty="0" smtClean="0"/>
              <a:t>передохнём</a:t>
            </a:r>
            <a:r>
              <a:rPr lang="ru-RU" dirty="0" smtClean="0"/>
              <a:t>».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А как вы прочитаете "</a:t>
            </a:r>
            <a:r>
              <a:rPr lang="ru-RU" i="1" dirty="0" smtClean="0"/>
              <a:t>Все поем</a:t>
            </a:r>
            <a:r>
              <a:rPr lang="ru-RU" dirty="0" smtClean="0"/>
              <a:t>"? "Все поём"? Или "Всё поем"?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А фамилия французского актёра будет </a:t>
            </a:r>
            <a:r>
              <a:rPr lang="ru-RU" b="1" dirty="0" err="1" smtClean="0"/>
              <a:t>Депардьё</a:t>
            </a:r>
            <a:r>
              <a:rPr lang="ru-RU" dirty="0" smtClean="0"/>
              <a:t>, а не </a:t>
            </a:r>
            <a:r>
              <a:rPr lang="ru-RU" dirty="0" err="1" smtClean="0"/>
              <a:t>Депардье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И правильно произносить фамилию русского поэта на самом деле нужно </a:t>
            </a:r>
            <a:r>
              <a:rPr lang="ru-RU" b="1" dirty="0" smtClean="0"/>
              <a:t>Фёт</a:t>
            </a:r>
            <a:r>
              <a:rPr lang="ru-RU" dirty="0" smtClean="0"/>
              <a:t>, а не Фет.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История буквы Ё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38758" y="1874517"/>
            <a:ext cx="3561234" cy="23328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городе Ульяновске, в самом центре города, стоит необычный памятник - </a:t>
            </a:r>
            <a:r>
              <a:rPr lang="ru-RU" dirty="0" err="1" smtClean="0"/>
              <a:t>памятник</a:t>
            </a:r>
            <a:r>
              <a:rPr lang="ru-RU" dirty="0" smtClean="0"/>
              <a:t> букве "Ё". Чем же прославилась седьмая буква нашего алфавита?</a:t>
            </a:r>
            <a:endParaRPr lang="ru-RU" dirty="0"/>
          </a:p>
        </p:txBody>
      </p:sp>
      <p:pic>
        <p:nvPicPr>
          <p:cNvPr id="3074" name="Picture 2" descr="Памятник букве &quot;Ё&quot; в Ульяновске перед Карамзинской общественной библиотекой"/>
          <p:cNvPicPr>
            <a:picLocks noChangeAspect="1" noChangeArrowheads="1"/>
          </p:cNvPicPr>
          <p:nvPr/>
        </p:nvPicPr>
        <p:blipFill rotWithShape="1">
          <a:blip r:embed="rId2" cstate="print"/>
          <a:srcRect l="12299" t="2518" r="17600" b="2402"/>
          <a:stretch/>
        </p:blipFill>
        <p:spPr bwMode="auto">
          <a:xfrm>
            <a:off x="4786314" y="1600200"/>
            <a:ext cx="3750624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600200"/>
            <a:ext cx="288032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Долгое время буквы "Ё" в русском языке вообще не существовало. Лишь в 1783 году появилась на свет новая буква. Как же это произошло?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340768"/>
            <a:ext cx="3609145" cy="441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836712"/>
            <a:ext cx="382904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День </a:t>
            </a:r>
            <a:r>
              <a:rPr lang="ru-RU" b="1" dirty="0" smtClean="0"/>
              <a:t>рождения буквы "ё"</a:t>
            </a:r>
          </a:p>
          <a:p>
            <a:pPr marL="0" indent="0">
              <a:buNone/>
            </a:pPr>
            <a:r>
              <a:rPr lang="ru-RU" dirty="0" smtClean="0"/>
              <a:t>В конце 1783 года президент Российской академии наук княгиня Екатерина Дашкова, подруга и сподвижница будущей императрицы Екатерины II и один </a:t>
            </a:r>
            <a:r>
              <a:rPr lang="ru-RU" dirty="0" smtClean="0"/>
              <a:t>из </a:t>
            </a:r>
            <a:r>
              <a:rPr lang="ru-RU" dirty="0" smtClean="0"/>
              <a:t>самых просвещенных людей своего времени, собрала у себя академиков словесности, в числе которых были видные литераторы Гаврила Державин и Денис Фонвизин.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Екатерина Романовна Дашк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836712"/>
            <a:ext cx="3454736" cy="4145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2924944"/>
            <a:ext cx="3466728" cy="223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Княгиня </a:t>
            </a:r>
            <a:r>
              <a:rPr lang="ru-RU" dirty="0" smtClean="0"/>
              <a:t>спросила Державина, как писать слово "ёлка". Присутствующие приняли предложение за шутку. Всем было понятно, что писать надо «iолка».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9895546">
            <a:off x="1040779" y="1181893"/>
            <a:ext cx="4216639" cy="135809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r>
              <a:rPr lang="en-US" sz="8000" b="1" dirty="0">
                <a:effectLst>
                  <a:glow rad="520700">
                    <a:schemeClr val="accent1">
                      <a:alpha val="49000"/>
                    </a:schemeClr>
                  </a:glow>
                </a:effectLst>
                <a:latin typeface="Bradley Hand ITC" panose="03070402050302030203" pitchFamily="66" charset="0"/>
              </a:rPr>
              <a:t>«</a:t>
            </a:r>
            <a:r>
              <a:rPr lang="en-US" sz="8000" b="1" dirty="0" err="1">
                <a:effectLst>
                  <a:glow rad="520700">
                    <a:schemeClr val="accent1">
                      <a:alpha val="49000"/>
                    </a:schemeClr>
                  </a:glow>
                </a:effectLst>
                <a:latin typeface="Bradley Hand ITC" panose="03070402050302030203" pitchFamily="66" charset="0"/>
              </a:rPr>
              <a:t>i</a:t>
            </a:r>
            <a:r>
              <a:rPr lang="ru-RU" sz="8000" b="1" dirty="0">
                <a:effectLst>
                  <a:glow rad="520700">
                    <a:schemeClr val="accent1">
                      <a:alpha val="49000"/>
                    </a:schemeClr>
                  </a:glow>
                </a:effectLst>
                <a:latin typeface="Garamond" panose="02020404030301010803" pitchFamily="18" charset="0"/>
              </a:rPr>
              <a:t>о</a:t>
            </a:r>
            <a:r>
              <a:rPr lang="ru-RU" sz="8000" b="1" dirty="0">
                <a:effectLst>
                  <a:glow rad="520700">
                    <a:schemeClr val="accent1">
                      <a:alpha val="49000"/>
                    </a:schemeClr>
                  </a:glow>
                </a:effectLst>
                <a:latin typeface="GothicE" panose="00000400000000000000" pitchFamily="2" charset="0"/>
                <a:cs typeface="GothicE" panose="00000400000000000000" pitchFamily="2" charset="0"/>
              </a:rPr>
              <a:t>л</a:t>
            </a:r>
            <a:r>
              <a:rPr lang="ru-RU" sz="8000" b="1" dirty="0">
                <a:effectLst>
                  <a:glow rad="520700">
                    <a:schemeClr val="accent1">
                      <a:alpha val="49000"/>
                    </a:schemeClr>
                  </a:glow>
                </a:effectLst>
                <a:latin typeface="Segoe Script" panose="030B0504020000000003" pitchFamily="66" charset="0"/>
                <a:cs typeface="GothicE" panose="00000400000000000000" pitchFamily="2" charset="0"/>
              </a:rPr>
              <a:t>к</a:t>
            </a:r>
            <a:r>
              <a:rPr lang="ru-RU" sz="8000" b="1" dirty="0">
                <a:effectLst>
                  <a:glow rad="520700">
                    <a:schemeClr val="accent1">
                      <a:alpha val="49000"/>
                    </a:schemeClr>
                  </a:glo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а</a:t>
            </a:r>
            <a:r>
              <a:rPr lang="ru-RU" sz="8000" b="1" dirty="0">
                <a:effectLst>
                  <a:glow rad="520700">
                    <a:schemeClr val="accent1">
                      <a:alpha val="49000"/>
                    </a:schemeClr>
                  </a:glow>
                </a:effectLst>
                <a:latin typeface="Segoe Script" panose="030B0504020000000003" pitchFamily="66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268760"/>
            <a:ext cx="35101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Тогда Екатерина Романовна задала такой вопрос: "Правомерно ли изображать один звук двумя буквами?". Подойдя к доске, княгиня стерла «i» и «о», и написала вместо них букву "ё". С тех пор в переписке с княгиней академики всегда использовали букву "ё" вместо "</a:t>
            </a:r>
            <a:r>
              <a:rPr lang="ru-RU" dirty="0" err="1"/>
              <a:t>iо</a:t>
            </a:r>
            <a:r>
              <a:rPr lang="ru-RU" dirty="0"/>
              <a:t>", а 18 ноября 1784 года буква "ё" получила официальное признание. Первым словом, напечатанным с буквой "Ё", было слово "всё".</a:t>
            </a:r>
          </a:p>
        </p:txBody>
      </p:sp>
      <p:sp>
        <p:nvSpPr>
          <p:cNvPr id="4" name="Прямоугольник 3"/>
          <p:cNvSpPr/>
          <p:nvPr/>
        </p:nvSpPr>
        <p:spPr>
          <a:xfrm rot="757181">
            <a:off x="6156176" y="1700808"/>
            <a:ext cx="9361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0" dirty="0">
                <a:solidFill>
                  <a:srgbClr val="CC00CC"/>
                </a:solidFill>
              </a:rPr>
              <a:t>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764704"/>
            <a:ext cx="6768752" cy="53614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Распространение в языке</a:t>
            </a:r>
          </a:p>
          <a:p>
            <a:pPr marL="0" indent="0">
              <a:buNone/>
            </a:pPr>
            <a:r>
              <a:rPr lang="ru-RU" dirty="0" smtClean="0"/>
              <a:t>	Первое </a:t>
            </a:r>
            <a:r>
              <a:rPr lang="ru-RU" dirty="0" smtClean="0"/>
              <a:t>появление буквы Ё в печати отмечено в 1795 году. Она употреблялась в изданиях А.С. Пушкина и других великих русских писателей XIX века, словаре В.И. Даля, азбуках Л.Н. Толстого, К.Д. Ушинского.</a:t>
            </a:r>
          </a:p>
          <a:p>
            <a:pPr marL="0" indent="0">
              <a:buNone/>
            </a:pPr>
            <a:r>
              <a:rPr lang="ru-RU" dirty="0" smtClean="0"/>
              <a:t>	По-настоящему </a:t>
            </a:r>
            <a:r>
              <a:rPr lang="ru-RU" dirty="0" smtClean="0"/>
              <a:t>известной буква стала только в 1797 году благодаря историку Николаю Михайловичу Карамзину. В своём альманахе "Аониды" он заменил "</a:t>
            </a:r>
            <a:r>
              <a:rPr lang="ru-RU" dirty="0" err="1" smtClean="0"/>
              <a:t>iо</a:t>
            </a:r>
            <a:r>
              <a:rPr lang="ru-RU" dirty="0" smtClean="0"/>
              <a:t>" на "ё". Альманах вышел огромным тиражом и пользовался большой популярностью, и о новой букве скоро узнали все. Вот почему Карамзина часто ошибочно считают создателем буквы "ё".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1772816"/>
            <a:ext cx="4752528" cy="244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Однако распространению буквы "ё" до ХХ века мешало тогдашнее отношение к "ёкающему" произношению как к "речи подлой черни", тогда как церковный "екающий" выговор считался более культурным и благородным.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3555" y="332656"/>
            <a:ext cx="2337098" cy="1030391"/>
          </a:xfrm>
        </p:spPr>
        <p:txBody>
          <a:bodyPr/>
          <a:lstStyle/>
          <a:p>
            <a:r>
              <a:rPr lang="ru-RU" dirty="0" smtClean="0"/>
              <a:t>В СССР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1196752"/>
            <a:ext cx="3368561" cy="4767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261</TotalTime>
  <Words>359</Words>
  <Application>Microsoft Office PowerPoint</Application>
  <PresentationFormat>Экран (4:3)</PresentationFormat>
  <Paragraphs>35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Arial</vt:lpstr>
      <vt:lpstr>Bradley Hand ITC</vt:lpstr>
      <vt:lpstr>Complex</vt:lpstr>
      <vt:lpstr>Corbel</vt:lpstr>
      <vt:lpstr>Garamond</vt:lpstr>
      <vt:lpstr>Gill Sans MT</vt:lpstr>
      <vt:lpstr>GothicE</vt:lpstr>
      <vt:lpstr>Impact</vt:lpstr>
      <vt:lpstr>Segoe Script</vt:lpstr>
      <vt:lpstr>Wingdings</vt:lpstr>
      <vt:lpstr>Badge</vt:lpstr>
      <vt:lpstr>Буква "Ё" </vt:lpstr>
      <vt:lpstr>История буквы Ё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СССР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Буква </dc:title>
  <dc:creator>user</dc:creator>
  <cp:lastModifiedBy>Пользователь Windows</cp:lastModifiedBy>
  <cp:revision>26</cp:revision>
  <dcterms:created xsi:type="dcterms:W3CDTF">2019-11-14T11:49:40Z</dcterms:created>
  <dcterms:modified xsi:type="dcterms:W3CDTF">2019-11-15T05:50:52Z</dcterms:modified>
</cp:coreProperties>
</file>